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638B6-CFAA-4B06-8324-E3254B4BD924}">
          <p14:sldIdLst>
            <p14:sldId id="256"/>
          </p14:sldIdLst>
        </p14:section>
        <p14:section name="Untitled Section" id="{FFC40873-10D3-4E15-A1FD-668739295309}">
          <p14:sldIdLst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22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C04B-D40F-4B6B-BB23-4550814D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023F21-7F96-4BB9-9B9C-B939AAAFE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CE0000-6373-468F-B57A-8D2BA34B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236AB4-682E-43B1-A012-05A20C19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C65FA-6FAE-417C-81B2-6F3C5347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66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1DE99-F68A-4B41-AFF2-ED0C1D42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7FA032-29F2-4F2F-8D34-8B1C4265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A29EC-298E-4015-B691-E46E98BB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1A741-A1A3-4F87-8ED9-DF5078F9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42FF4-CFE2-485F-AC81-F183808E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49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5D74C9-EC35-4E6D-B861-33E6DDD0C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5F5041-1259-4DF2-B394-A34E863C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EB352E-559D-49D8-8095-4F0A9C38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A3D81-224F-415A-BA58-C9137ED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A7263-DD0A-420D-AA4F-DA6395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24F14-F78A-4A7B-9A69-FFE55195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1BB5D7-0299-4F5D-BCC5-5A690B58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616BD-D49B-4E4F-9A54-2F05B372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D05CD-0530-4BED-93CC-555D35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CA4F6-CAB0-417A-8334-ED2A1EF5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4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5B0A0-A4EA-4ADC-88DB-771CF2C4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045CD-90A1-46F6-9641-20931840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C1B42-ADF5-46A8-ABF1-661C1D7B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D01DF-957D-4BDD-BAC8-F7C98636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A7DAC-F94F-4985-9898-B20F6EB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3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220FA-F82D-4E2F-BA44-C7DC9BD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AC1A0F-6803-4BB3-88C3-345EC9435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C89B0-D7F2-4CCB-9863-D984C8AD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817E00-266D-4920-A29E-759F87EF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C4AB6-9A51-4248-BF40-E1A830A0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6889E7-1F61-41FA-B4BD-2A2B12B9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66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3982-2504-4A64-B74D-1C3A397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15CD5B-FA64-4462-8601-94078EDD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AF9578-CD42-4E84-8C23-75675F77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E48BBC-6E9F-4E68-8D96-9631412B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FDAAD9-C4A3-4370-8BC1-FB0D6B9F0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889FB-584B-4662-A097-4756642D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52BE0A-0323-4A6A-992E-4035A02B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FA534B-BC87-42DA-B6B1-1AB1693F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9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63CEC-5BD7-46F3-9306-F1EFB0B7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54C289-9C19-4125-9B93-703C2419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363C83-B86F-4DFE-9CEC-5A006216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12072C-66C4-47BC-84FD-964A4E63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6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F49517-1E41-46F4-9B6C-7CC65DDA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50C2AB-6E97-4517-B06F-2D6B8262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9CF9E7-B18F-4F1E-AD14-64654313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42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D5DE-A837-4DB4-ACB6-0497DB98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6DA24-2C34-4856-A041-90E1B939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A8CB8A-D3BE-4C05-9130-AF9FD20CB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BF3442-9698-41B4-B192-ED61F85D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4A0B57-6862-4F2F-A969-3DA2507F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72BB5A-C397-4FEC-A5CA-0295AE7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4978F-9AC2-4EC9-AD7C-296E8C5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FAAD0E-5935-4610-B397-C8FC50C25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46482-FE79-4B37-B64D-2A08F53A5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54299-A27C-4802-8AE5-07C3FCC5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131E26-DF8A-43A1-9D97-32949BB6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171790-A292-40F1-A89F-38E7796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3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E946B-69A3-4814-95CA-BC3CA04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FA2FEF-3E3A-4924-AE8B-89BA4356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5B0CA-3B9A-472C-937F-4035CCF6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9BD8C-A344-4C5D-93C1-804F85E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AD414-C391-4908-AD42-ACA408D9C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0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wmf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B78A6D0-1319-4BEF-99B0-4A8685E7E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119500"/>
              </p:ext>
            </p:extLst>
          </p:nvPr>
        </p:nvGraphicFramePr>
        <p:xfrm>
          <a:off x="10037192" y="1251039"/>
          <a:ext cx="2541600" cy="25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3708360" imgH="3708360" progId="Paint.Picture">
                  <p:embed/>
                </p:oleObj>
              </mc:Choice>
              <mc:Fallback>
                <p:oleObj name="Bitmap Image" r:id="rId3" imgW="3708360" imgH="3708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7192" y="1251039"/>
                        <a:ext cx="2541600" cy="2541600"/>
                      </a:xfrm>
                      <a:prstGeom prst="rect">
                        <a:avLst/>
                      </a:prstGeom>
                      <a:ln w="19050"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 descr="Une image contenant tasse, table, chope, café&#10;&#10;Description générée automatiquement">
            <a:extLst>
              <a:ext uri="{FF2B5EF4-FFF2-40B4-BE49-F238E27FC236}">
                <a16:creationId xmlns:a16="http://schemas.microsoft.com/office/drawing/2014/main" id="{2703AA5F-D790-40B0-8B5C-CE78EA06D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46" y="6413071"/>
            <a:ext cx="7620660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9" name="Image 8" descr="Une image contenant table, tasse, verre, intérieur&#10;&#10;Description générée automatiquement">
            <a:extLst>
              <a:ext uri="{FF2B5EF4-FFF2-40B4-BE49-F238E27FC236}">
                <a16:creationId xmlns:a16="http://schemas.microsoft.com/office/drawing/2014/main" id="{9BE926A2-1906-4810-813C-FB4539E95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45" y="3791039"/>
            <a:ext cx="5078408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47E7F5-1F18-49B2-9163-0BCBD13C5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645" y="3791039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3" name="Image 12" descr="Une image contenant table, assis, verre, en bois&#10;&#10;Description générée automatiquement">
            <a:extLst>
              <a:ext uri="{FF2B5EF4-FFF2-40B4-BE49-F238E27FC236}">
                <a16:creationId xmlns:a16="http://schemas.microsoft.com/office/drawing/2014/main" id="{27FBC265-C52F-4D68-9851-3468732BC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4" y="-1438484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0E5F2C-FBDF-4F58-A00C-D18C711637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245" y="-1439953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90B241C-DC39-455A-A78A-3E64A5BCD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478" y="-144074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1" name="Image 10" descr="Une image contenant table, intérieur, verre&#10;&#10;Description générée automatiquement">
            <a:extLst>
              <a:ext uri="{FF2B5EF4-FFF2-40B4-BE49-F238E27FC236}">
                <a16:creationId xmlns:a16="http://schemas.microsoft.com/office/drawing/2014/main" id="{A554A5EB-D76A-45F8-8379-3C1FD66EA7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5" y="-4104422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B6B50D-74F2-4354-90CC-523D49382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1478" y="-4061219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8478B6-CB3F-4BA7-82E7-EB112387C8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5187" y="-4104422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Image 6" descr="Une image contenant tasse, verre, orange, boisson&#10;&#10;Description générée automatiquement">
            <a:extLst>
              <a:ext uri="{FF2B5EF4-FFF2-40B4-BE49-F238E27FC236}">
                <a16:creationId xmlns:a16="http://schemas.microsoft.com/office/drawing/2014/main" id="{D1AF03A8-66E7-482C-80A5-85B281CC02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60" y="-6652467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14D942-16F6-4C2C-A01A-6E9AE7D06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1176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3F54BBC-083F-48C1-B471-18089BD5E9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5109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5337C4-DC56-468E-B4DE-07F9E14DE1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5129" y="1175346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FC8F9D-19BC-4217-8539-B44FE5BBA8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8303" y="1167432"/>
            <a:ext cx="5086350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E538DD-152E-4288-A38B-B367D3B0DD5A}"/>
              </a:ext>
            </a:extLst>
          </p:cNvPr>
          <p:cNvSpPr txBox="1"/>
          <p:nvPr/>
        </p:nvSpPr>
        <p:spPr>
          <a:xfrm>
            <a:off x="2034978" y="-4493851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British </a:t>
            </a:r>
            <a:r>
              <a:rPr lang="fr-FR" dirty="0" err="1">
                <a:latin typeface="Abadi" panose="020B0604020202020204" pitchFamily="34" charset="0"/>
              </a:rPr>
              <a:t>Nonic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ECEDBF-FDAF-407B-B138-206ED97DEF03}"/>
              </a:ext>
            </a:extLst>
          </p:cNvPr>
          <p:cNvSpPr txBox="1"/>
          <p:nvPr/>
        </p:nvSpPr>
        <p:spPr>
          <a:xfrm>
            <a:off x="4637891" y="-4488713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Irish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8D34BB-B2CF-4594-9512-66BE51062448}"/>
              </a:ext>
            </a:extLst>
          </p:cNvPr>
          <p:cNvSpPr txBox="1"/>
          <p:nvPr/>
        </p:nvSpPr>
        <p:spPr>
          <a:xfrm>
            <a:off x="7233130" y="-4498367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American Shaker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D850BDD-B8E0-45BE-A0F3-3052E66E5BE7}"/>
              </a:ext>
            </a:extLst>
          </p:cNvPr>
          <p:cNvSpPr txBox="1"/>
          <p:nvPr/>
        </p:nvSpPr>
        <p:spPr>
          <a:xfrm>
            <a:off x="2022143" y="-1927750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IPA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238362-BD4E-4264-8701-C58A80E12D71}"/>
              </a:ext>
            </a:extLst>
          </p:cNvPr>
          <p:cNvSpPr txBox="1"/>
          <p:nvPr/>
        </p:nvSpPr>
        <p:spPr>
          <a:xfrm>
            <a:off x="4618294" y="-1958292"/>
            <a:ext cx="238957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Teku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A20DC0-3AB5-466E-9AE9-2CAFCA434B2A}"/>
              </a:ext>
            </a:extLst>
          </p:cNvPr>
          <p:cNvSpPr txBox="1"/>
          <p:nvPr/>
        </p:nvSpPr>
        <p:spPr>
          <a:xfrm>
            <a:off x="7169493" y="-1901602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Willi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Bencher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96F4219-A0D8-4EB9-A078-FB8D8A762FCE}"/>
              </a:ext>
            </a:extLst>
          </p:cNvPr>
          <p:cNvSpPr txBox="1"/>
          <p:nvPr/>
        </p:nvSpPr>
        <p:spPr>
          <a:xfrm>
            <a:off x="2024261" y="745600"/>
            <a:ext cx="246854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Tulip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8D44C5A-6D77-4FA6-8CFF-07B41B34B11A}"/>
              </a:ext>
            </a:extLst>
          </p:cNvPr>
          <p:cNvSpPr txBox="1"/>
          <p:nvPr/>
        </p:nvSpPr>
        <p:spPr>
          <a:xfrm>
            <a:off x="4580545" y="726546"/>
            <a:ext cx="242668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Chalice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C3FFA7-7C45-460D-8622-262D9E321EDF}"/>
              </a:ext>
            </a:extLst>
          </p:cNvPr>
          <p:cNvSpPr txBox="1"/>
          <p:nvPr/>
        </p:nvSpPr>
        <p:spPr>
          <a:xfrm>
            <a:off x="7181283" y="717668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Weizen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DDBE61E-EF30-4A42-8C31-C2B03E5680AF}"/>
              </a:ext>
            </a:extLst>
          </p:cNvPr>
          <p:cNvSpPr txBox="1"/>
          <p:nvPr/>
        </p:nvSpPr>
        <p:spPr>
          <a:xfrm>
            <a:off x="2015128" y="3360775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Stout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F9E4A6-F165-4464-870E-8DA553A5B6EB}"/>
              </a:ext>
            </a:extLst>
          </p:cNvPr>
          <p:cNvSpPr txBox="1"/>
          <p:nvPr/>
        </p:nvSpPr>
        <p:spPr>
          <a:xfrm>
            <a:off x="4558302" y="3347802"/>
            <a:ext cx="507563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Snifter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638D167-8408-4E86-8146-40FCD0E50C77}"/>
              </a:ext>
            </a:extLst>
          </p:cNvPr>
          <p:cNvSpPr txBox="1"/>
          <p:nvPr/>
        </p:nvSpPr>
        <p:spPr>
          <a:xfrm>
            <a:off x="2026918" y="5967072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Stange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77E52FD-020A-4793-9180-5DBABBADBA63}"/>
              </a:ext>
            </a:extLst>
          </p:cNvPr>
          <p:cNvSpPr txBox="1"/>
          <p:nvPr/>
        </p:nvSpPr>
        <p:spPr>
          <a:xfrm>
            <a:off x="4647487" y="5961701"/>
            <a:ext cx="499431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Pilsner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489BC46-CD2C-4431-B00E-1E0F86F99F6D}"/>
              </a:ext>
            </a:extLst>
          </p:cNvPr>
          <p:cNvSpPr txBox="1"/>
          <p:nvPr/>
        </p:nvSpPr>
        <p:spPr>
          <a:xfrm>
            <a:off x="2034979" y="8585991"/>
            <a:ext cx="7606828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Mug / Beer Stein</a:t>
            </a:r>
          </a:p>
        </p:txBody>
      </p:sp>
      <p:sp>
        <p:nvSpPr>
          <p:cNvPr id="38" name="ZoneTexte 36">
            <a:extLst>
              <a:ext uri="{FF2B5EF4-FFF2-40B4-BE49-F238E27FC236}">
                <a16:creationId xmlns:a16="http://schemas.microsoft.com/office/drawing/2014/main" id="{894834E0-DE28-4891-997D-18764496B539}"/>
              </a:ext>
            </a:extLst>
          </p:cNvPr>
          <p:cNvSpPr txBox="1"/>
          <p:nvPr/>
        </p:nvSpPr>
        <p:spPr>
          <a:xfrm>
            <a:off x="10077015" y="3421707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Thistle</a:t>
            </a:r>
            <a:endParaRPr lang="fr-FR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table, indoor, glass&#10;&#10;Description automatically generated">
            <a:extLst>
              <a:ext uri="{FF2B5EF4-FFF2-40B4-BE49-F238E27FC236}">
                <a16:creationId xmlns:a16="http://schemas.microsoft.com/office/drawing/2014/main" id="{CE5F353E-3643-4068-BEF1-A2CF5369C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48" b="5012"/>
          <a:stretch/>
        </p:blipFill>
        <p:spPr>
          <a:xfrm>
            <a:off x="7283211" y="2770727"/>
            <a:ext cx="6102000" cy="1082402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EAFA30-0671-4BC8-BE5D-A03FA9CF0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15511" y="9421596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96867EBB-D152-4CE2-A056-0ADDE64D3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9" r="5321" b="21968"/>
          <a:stretch/>
        </p:blipFill>
        <p:spPr bwMode="auto">
          <a:xfrm>
            <a:off x="0" y="-788870"/>
            <a:ext cx="6181136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EC60ED6-2844-43B4-95D8-A3243915A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5774" r="9655" b="31819"/>
          <a:stretch/>
        </p:blipFill>
        <p:spPr bwMode="auto">
          <a:xfrm>
            <a:off x="0" y="454405"/>
            <a:ext cx="6181136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F3DF0B7-2D01-41C5-B76A-622A72833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7" r="15978" b="33404"/>
          <a:stretch/>
        </p:blipFill>
        <p:spPr bwMode="auto">
          <a:xfrm>
            <a:off x="1" y="3022283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97CC9A6-A306-4425-ABA9-C805B5617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 r="10497" b="40709"/>
          <a:stretch/>
        </p:blipFill>
        <p:spPr bwMode="auto">
          <a:xfrm>
            <a:off x="0" y="4285855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0CF620CD-3FE9-4192-855B-39E380C7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7410" r="5532" b="45552"/>
          <a:stretch/>
        </p:blipFill>
        <p:spPr bwMode="auto">
          <a:xfrm>
            <a:off x="0" y="1738344"/>
            <a:ext cx="6181136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BB11B7E-C082-4670-B779-7689855FE8FC}"/>
              </a:ext>
            </a:extLst>
          </p:cNvPr>
          <p:cNvSpPr txBox="1"/>
          <p:nvPr/>
        </p:nvSpPr>
        <p:spPr>
          <a:xfrm>
            <a:off x="95852" y="-395865"/>
            <a:ext cx="49638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Noires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FE5ABF-937F-49E6-B1CE-567999A74F39}"/>
              </a:ext>
            </a:extLst>
          </p:cNvPr>
          <p:cNvSpPr txBox="1"/>
          <p:nvPr/>
        </p:nvSpPr>
        <p:spPr>
          <a:xfrm>
            <a:off x="0" y="888074"/>
            <a:ext cx="444398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Rousses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AFEC83-9C23-4DCB-8EC4-D0BE63568227}"/>
              </a:ext>
            </a:extLst>
          </p:cNvPr>
          <p:cNvSpPr txBox="1"/>
          <p:nvPr/>
        </p:nvSpPr>
        <p:spPr>
          <a:xfrm>
            <a:off x="0" y="2172013"/>
            <a:ext cx="291910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Autres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2F92A7-D4AB-42C9-8872-73680CBF6A9F}"/>
              </a:ext>
            </a:extLst>
          </p:cNvPr>
          <p:cNvSpPr txBox="1"/>
          <p:nvPr/>
        </p:nvSpPr>
        <p:spPr>
          <a:xfrm>
            <a:off x="0" y="3448004"/>
            <a:ext cx="3407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Blondes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0EBAB5E-D82C-40DA-98A2-B22EC05A9E64}"/>
              </a:ext>
            </a:extLst>
          </p:cNvPr>
          <p:cNvSpPr txBox="1"/>
          <p:nvPr/>
        </p:nvSpPr>
        <p:spPr>
          <a:xfrm>
            <a:off x="-1" y="4719524"/>
            <a:ext cx="61769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Fruitées et épicées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7F2F2A0C-517C-49ED-902E-4424A45D8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9" b="10780"/>
          <a:stretch/>
        </p:blipFill>
        <p:spPr bwMode="auto">
          <a:xfrm>
            <a:off x="1" y="5590161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B524D86-C84C-4EDA-904C-81C9D6EB68E7}"/>
              </a:ext>
            </a:extLst>
          </p:cNvPr>
          <p:cNvSpPr txBox="1"/>
          <p:nvPr/>
        </p:nvSpPr>
        <p:spPr>
          <a:xfrm>
            <a:off x="95851" y="5899488"/>
            <a:ext cx="60001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Brunes</a:t>
            </a:r>
          </a:p>
        </p:txBody>
      </p:sp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11839631-D9DA-4821-B364-D087EBD0E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3"/>
          <a:stretch/>
        </p:blipFill>
        <p:spPr bwMode="auto">
          <a:xfrm>
            <a:off x="15511" y="6894467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758251BE-3F1C-461F-9428-2C987F01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t="43943" r="292" b="30224"/>
          <a:stretch/>
        </p:blipFill>
        <p:spPr bwMode="auto">
          <a:xfrm>
            <a:off x="-4189" y="-3361695"/>
            <a:ext cx="9726011" cy="174690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57B7E0-3F97-4268-9D4D-8DC6F429CD9F}"/>
              </a:ext>
            </a:extLst>
          </p:cNvPr>
          <p:cNvSpPr txBox="1"/>
          <p:nvPr/>
        </p:nvSpPr>
        <p:spPr>
          <a:xfrm>
            <a:off x="-4189" y="-2406401"/>
            <a:ext cx="97063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Le Guide pour débutants sur la Micro QC</a:t>
            </a:r>
          </a:p>
        </p:txBody>
      </p:sp>
      <p:pic>
        <p:nvPicPr>
          <p:cNvPr id="21" name="Picture 10" descr="See the source image">
            <a:extLst>
              <a:ext uri="{FF2B5EF4-FFF2-40B4-BE49-F238E27FC236}">
                <a16:creationId xmlns:a16="http://schemas.microsoft.com/office/drawing/2014/main" id="{A4352230-D0EB-4AE4-9426-2C97C063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3" r="25333" b="15894"/>
          <a:stretch/>
        </p:blipFill>
        <p:spPr bwMode="auto">
          <a:xfrm>
            <a:off x="-4189" y="8155026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2CDA9C2-CE81-4662-B115-32F25A9C49F0}"/>
              </a:ext>
            </a:extLst>
          </p:cNvPr>
          <p:cNvSpPr txBox="1"/>
          <p:nvPr/>
        </p:nvSpPr>
        <p:spPr>
          <a:xfrm>
            <a:off x="104286" y="8546956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Brassage amateur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2A2913-5A08-4BFA-8300-00A6E544A53F}"/>
              </a:ext>
            </a:extLst>
          </p:cNvPr>
          <p:cNvSpPr txBox="1"/>
          <p:nvPr/>
        </p:nvSpPr>
        <p:spPr>
          <a:xfrm>
            <a:off x="104286" y="7298262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ECBAC15-8872-45D7-BB61-EFF8BC87872D}"/>
              </a:ext>
            </a:extLst>
          </p:cNvPr>
          <p:cNvSpPr txBox="1"/>
          <p:nvPr/>
        </p:nvSpPr>
        <p:spPr>
          <a:xfrm>
            <a:off x="123986" y="9851262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IPAs</a:t>
            </a:r>
            <a:endParaRPr lang="fr-FR" sz="3600" dirty="0">
              <a:solidFill>
                <a:schemeClr val="bg1"/>
              </a:solidFill>
              <a:latin typeface="Britannic Bold" panose="020B0903060703020204" pitchFamily="34" charset="0"/>
              <a:cs typeface="Latha" panose="020B0502040204020203" pitchFamily="34" charset="0"/>
            </a:endParaRP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B8E2FB00-3357-413A-8BE4-FDF2B55D3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28799" r="18516" b="53005"/>
          <a:stretch/>
        </p:blipFill>
        <p:spPr bwMode="auto">
          <a:xfrm>
            <a:off x="7174736" y="4050858"/>
            <a:ext cx="6100189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64971DE-7F58-491C-BE34-460AEC7E3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0812" r="8784" b="55742"/>
          <a:stretch/>
        </p:blipFill>
        <p:spPr bwMode="auto">
          <a:xfrm>
            <a:off x="7174736" y="5465819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C59791F-5D10-4503-A935-4BC398FB8B3F}"/>
              </a:ext>
            </a:extLst>
          </p:cNvPr>
          <p:cNvSpPr txBox="1"/>
          <p:nvPr/>
        </p:nvSpPr>
        <p:spPr>
          <a:xfrm>
            <a:off x="7300937" y="4396358"/>
            <a:ext cx="59287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Packs pour s’initier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1D8C08-0BD7-47C0-9AE9-B39AF89A8757}"/>
              </a:ext>
            </a:extLst>
          </p:cNvPr>
          <p:cNvSpPr txBox="1"/>
          <p:nvPr/>
        </p:nvSpPr>
        <p:spPr>
          <a:xfrm>
            <a:off x="7260464" y="5858086"/>
            <a:ext cx="59287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Échanges / Produits rares</a:t>
            </a:r>
          </a:p>
        </p:txBody>
      </p:sp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CD34225-A7E2-452D-8B0C-3C20BAF4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7174736" y="7061688"/>
            <a:ext cx="6181135" cy="1080000"/>
          </a:xfrm>
          <a:prstGeom prst="rect">
            <a:avLst/>
          </a:prstGeom>
          <a:ln>
            <a:noFill/>
          </a:ln>
        </p:spPr>
      </p:pic>
      <p:sp>
        <p:nvSpPr>
          <p:cNvPr id="31" name="ZoneTexte 24">
            <a:extLst>
              <a:ext uri="{FF2B5EF4-FFF2-40B4-BE49-F238E27FC236}">
                <a16:creationId xmlns:a16="http://schemas.microsoft.com/office/drawing/2014/main" id="{AFB7B2AD-5AB9-41F1-A160-334C4FDA7F8F}"/>
              </a:ext>
            </a:extLst>
          </p:cNvPr>
          <p:cNvSpPr txBox="1"/>
          <p:nvPr/>
        </p:nvSpPr>
        <p:spPr>
          <a:xfrm>
            <a:off x="7283211" y="7491354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Houblons</a:t>
            </a:r>
          </a:p>
        </p:txBody>
      </p:sp>
      <p:sp>
        <p:nvSpPr>
          <p:cNvPr id="32" name="ZoneTexte 25">
            <a:extLst>
              <a:ext uri="{FF2B5EF4-FFF2-40B4-BE49-F238E27FC236}">
                <a16:creationId xmlns:a16="http://schemas.microsoft.com/office/drawing/2014/main" id="{A608C13F-184B-47E0-BBB9-744E8DAF33C1}"/>
              </a:ext>
            </a:extLst>
          </p:cNvPr>
          <p:cNvSpPr txBox="1"/>
          <p:nvPr/>
        </p:nvSpPr>
        <p:spPr>
          <a:xfrm>
            <a:off x="7381883" y="3101525"/>
            <a:ext cx="59287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Décrire la bière</a:t>
            </a:r>
          </a:p>
        </p:txBody>
      </p:sp>
    </p:spTree>
    <p:extLst>
      <p:ext uri="{BB962C8B-B14F-4D97-AF65-F5344CB8AC3E}">
        <p14:creationId xmlns:p14="http://schemas.microsoft.com/office/powerpoint/2010/main" val="263514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A7FAAF-5C1B-4C4A-893C-36ADF07B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13961"/>
              </p:ext>
            </p:extLst>
          </p:nvPr>
        </p:nvGraphicFramePr>
        <p:xfrm>
          <a:off x="230632" y="152738"/>
          <a:ext cx="11565128" cy="6458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1282">
                  <a:extLst>
                    <a:ext uri="{9D8B030D-6E8A-4147-A177-3AD203B41FA5}">
                      <a16:colId xmlns:a16="http://schemas.microsoft.com/office/drawing/2014/main" val="2078401751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436258502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2302096897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364677026"/>
                    </a:ext>
                  </a:extLst>
                </a:gridCol>
              </a:tblGrid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Lager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blonde</a:t>
                      </a:r>
                    </a:p>
                    <a:p>
                      <a:pPr algn="ctr"/>
                      <a:r>
                        <a:rPr lang="fr-CA" sz="1200" dirty="0" err="1">
                          <a:effectLst/>
                          <a:latin typeface="Abadi" panose="020B0604020104020204" pitchFamily="34" charset="0"/>
                        </a:rPr>
                        <a:t>Pilsner</a:t>
                      </a:r>
                      <a:r>
                        <a:rPr lang="fr-CA" sz="1200" dirty="0">
                          <a:effectLst/>
                          <a:latin typeface="Abadi" panose="020B0604020104020204" pitchFamily="34" charset="0"/>
                        </a:rPr>
                        <a:t> tchèque</a:t>
                      </a:r>
                    </a:p>
                    <a:p>
                      <a:pPr algn="ctr"/>
                      <a:r>
                        <a:rPr lang="fr-CA" sz="1200" dirty="0">
                          <a:effectLst/>
                          <a:latin typeface="Abadi" panose="020B0604020104020204" pitchFamily="34" charset="0"/>
                        </a:rPr>
                        <a:t>Kölsch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Světlý</a:t>
                      </a:r>
                      <a:r>
                        <a:rPr lang="fr-CA" sz="1200" b="0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2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Výčepní</a:t>
                      </a:r>
                      <a:endParaRPr lang="fr-CA" sz="1200" b="0" i="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Rousse</a:t>
                      </a:r>
                    </a:p>
                    <a:p>
                      <a:pPr algn="ctr"/>
                      <a:r>
                        <a:rPr lang="fr-CA" sz="1200" dirty="0">
                          <a:effectLst/>
                          <a:latin typeface="Abadi" panose="020B0604020104020204" pitchFamily="34" charset="0"/>
                        </a:rPr>
                        <a:t>Irish Red Ale</a:t>
                      </a:r>
                    </a:p>
                    <a:p>
                      <a:pPr algn="ctr"/>
                      <a:r>
                        <a:rPr lang="fr-CA" sz="1200" dirty="0" err="1">
                          <a:effectLst/>
                          <a:latin typeface="Abadi" panose="020B0604020104020204" pitchFamily="34" charset="0"/>
                        </a:rPr>
                        <a:t>Altbier</a:t>
                      </a:r>
                      <a:endParaRPr lang="fr-CA" sz="1200" dirty="0">
                        <a:effectLst/>
                        <a:latin typeface="Abadi" panose="020B0604020104020204" pitchFamily="34" charset="0"/>
                      </a:endParaRPr>
                    </a:p>
                    <a:p>
                      <a:pPr algn="ctr"/>
                      <a:r>
                        <a:rPr lang="fr-CA" sz="1200" dirty="0" err="1">
                          <a:effectLst/>
                          <a:latin typeface="Abadi" panose="020B0604020104020204" pitchFamily="34" charset="0"/>
                        </a:rPr>
                        <a:t>Märzen</a:t>
                      </a:r>
                      <a:endParaRPr lang="fr-CA" sz="12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fruitée, peu résineuse, peu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piney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, idéalement peu amère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résineuse,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piney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et amère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956107949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Milkshake IPA avec lactose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Brown Ale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Scotch Ale/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Wee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Heavy ou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Barleywine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Witbier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/Blanche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479199891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Impérial Stout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Pastry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Stout crémeuse et sucrée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White Stout ou Stout au café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Smoothie Beer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570917225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Fruit Beer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Berliner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Weisse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, idéalement acide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>
                          <a:effectLst/>
                          <a:latin typeface="Abadi" panose="020B0604020104020204" pitchFamily="34" charset="0"/>
                        </a:rPr>
                        <a:t>Gose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Gueuze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98660337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b="0" dirty="0" err="1">
                          <a:effectLst/>
                          <a:latin typeface="Abadi" panose="020B0604020104020204" pitchFamily="34" charset="0"/>
                        </a:rPr>
                        <a:t>Tripel</a:t>
                      </a:r>
                      <a:endParaRPr lang="fr-CA" b="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Flander's</a:t>
                      </a:r>
                      <a:r>
                        <a:rPr lang="fr-CA" sz="1800" b="0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Red Ale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Gruit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ou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Spiced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Beer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>
                          <a:effectLst/>
                          <a:latin typeface="Abadi" panose="020B0604020104020204" pitchFamily="34" charset="0"/>
                        </a:rPr>
                        <a:t>Farmhouse Saison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361052294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Farmhouse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brett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American Wild Ale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Winter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Warmer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Rye Beer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862075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4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A7FAAF-5C1B-4C4A-893C-36ADF07B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256991"/>
              </p:ext>
            </p:extLst>
          </p:nvPr>
        </p:nvGraphicFramePr>
        <p:xfrm>
          <a:off x="230632" y="152738"/>
          <a:ext cx="11565128" cy="646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1282">
                  <a:extLst>
                    <a:ext uri="{9D8B030D-6E8A-4147-A177-3AD203B41FA5}">
                      <a16:colId xmlns:a16="http://schemas.microsoft.com/office/drawing/2014/main" val="2078401751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436258502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2302096897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364677026"/>
                    </a:ext>
                  </a:extLst>
                </a:gridCol>
              </a:tblGrid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Hefeweizen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Yam Beer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Adambier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sour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956107949"/>
                  </a:ext>
                </a:extLst>
              </a:tr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Black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Brut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Stout/Porter fruitée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Irish Stout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479199891"/>
                  </a:ext>
                </a:extLst>
              </a:tr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Schwarzbier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Flanders</a:t>
                      </a:r>
                      <a:r>
                        <a:rPr lang="fr-CA" sz="1800" b="0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Oud </a:t>
                      </a:r>
                      <a:r>
                        <a:rPr lang="fr-CA" sz="18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Bruin</a:t>
                      </a:r>
                      <a:endParaRPr lang="fr-CA" sz="1800" b="0" i="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Lambic Framboise ou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Kriek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Smoked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Beer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570917225"/>
                  </a:ext>
                </a:extLst>
              </a:tr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Cidre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Grisette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Une bière au gingembre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Une Stout avec des piments forts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98660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025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187</Words>
  <Application>Microsoft Office PowerPoint</Application>
  <PresentationFormat>Widescreen</PresentationFormat>
  <Paragraphs>75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Abadi</vt:lpstr>
      <vt:lpstr>Arial</vt:lpstr>
      <vt:lpstr>Britannic Bold</vt:lpstr>
      <vt:lpstr>Calibri</vt:lpstr>
      <vt:lpstr>Calibri Light</vt:lpstr>
      <vt:lpstr>Thème Office</vt:lpstr>
      <vt:lpstr>Paintbrush Picture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Pedro Bernardos</dc:creator>
  <cp:lastModifiedBy>Pedro Bernardos</cp:lastModifiedBy>
  <cp:revision>30</cp:revision>
  <dcterms:created xsi:type="dcterms:W3CDTF">2021-02-25T18:37:25Z</dcterms:created>
  <dcterms:modified xsi:type="dcterms:W3CDTF">2022-01-08T17:16:34Z</dcterms:modified>
</cp:coreProperties>
</file>